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25"/>
  </p:notesMasterIdLst>
  <p:sldIdLst>
    <p:sldId id="256" r:id="rId2"/>
    <p:sldId id="260" r:id="rId3"/>
    <p:sldId id="269" r:id="rId4"/>
    <p:sldId id="268" r:id="rId5"/>
    <p:sldId id="261" r:id="rId6"/>
    <p:sldId id="263" r:id="rId7"/>
    <p:sldId id="264" r:id="rId8"/>
    <p:sldId id="265" r:id="rId9"/>
    <p:sldId id="266" r:id="rId10"/>
    <p:sldId id="267" r:id="rId11"/>
    <p:sldId id="271" r:id="rId12"/>
    <p:sldId id="270" r:id="rId13"/>
    <p:sldId id="272" r:id="rId14"/>
    <p:sldId id="274" r:id="rId15"/>
    <p:sldId id="275" r:id="rId16"/>
    <p:sldId id="276" r:id="rId17"/>
    <p:sldId id="283" r:id="rId18"/>
    <p:sldId id="277" r:id="rId19"/>
    <p:sldId id="281" r:id="rId20"/>
    <p:sldId id="279" r:id="rId21"/>
    <p:sldId id="282" r:id="rId22"/>
    <p:sldId id="278"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59E3BA-D642-4013-A262-3203594C7420}">
          <p14:sldIdLst>
            <p14:sldId id="256"/>
            <p14:sldId id="260"/>
            <p14:sldId id="269"/>
            <p14:sldId id="268"/>
            <p14:sldId id="261"/>
            <p14:sldId id="263"/>
            <p14:sldId id="264"/>
            <p14:sldId id="265"/>
            <p14:sldId id="266"/>
            <p14:sldId id="267"/>
            <p14:sldId id="271"/>
            <p14:sldId id="270"/>
            <p14:sldId id="272"/>
            <p14:sldId id="274"/>
            <p14:sldId id="275"/>
            <p14:sldId id="276"/>
            <p14:sldId id="283"/>
            <p14:sldId id="277"/>
            <p14:sldId id="281"/>
            <p14:sldId id="279"/>
            <p14:sldId id="282"/>
            <p14:sldId id="278"/>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73" autoAdjust="0"/>
    <p:restoredTop sz="94660"/>
  </p:normalViewPr>
  <p:slideViewPr>
    <p:cSldViewPr snapToGrid="0">
      <p:cViewPr varScale="1">
        <p:scale>
          <a:sx n="65" d="100"/>
          <a:sy n="65" d="100"/>
        </p:scale>
        <p:origin x="75" y="6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300A2D-E09A-4837-9C03-79DD824EECD3}" type="datetimeFigureOut">
              <a:rPr lang="en-IN" smtClean="0"/>
              <a:t>03-03-2019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717F6D-6306-4079-A490-4C648CFBE95A}" type="slidenum">
              <a:rPr lang="en-IN" smtClean="0"/>
              <a:t>‹#›</a:t>
            </a:fld>
            <a:endParaRPr lang="en-IN"/>
          </a:p>
        </p:txBody>
      </p:sp>
    </p:spTree>
    <p:extLst>
      <p:ext uri="{BB962C8B-B14F-4D97-AF65-F5344CB8AC3E}">
        <p14:creationId xmlns:p14="http://schemas.microsoft.com/office/powerpoint/2010/main" val="4215838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97931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184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0420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5322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7258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211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4438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649622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9206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076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3208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709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7746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0518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1914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320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5032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3/3/2019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9691624"/>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media" Target="../media/media6.avi"/><Relationship Id="rId7" Type="http://schemas.openxmlformats.org/officeDocument/2006/relationships/image" Target="../media/image19.png"/><Relationship Id="rId2" Type="http://schemas.openxmlformats.org/officeDocument/2006/relationships/video" Target="../media/media5.avi"/><Relationship Id="rId1" Type="http://schemas.microsoft.com/office/2007/relationships/media" Target="../media/media5.avi"/><Relationship Id="rId6" Type="http://schemas.openxmlformats.org/officeDocument/2006/relationships/image" Target="../media/image18.png"/><Relationship Id="rId5" Type="http://schemas.openxmlformats.org/officeDocument/2006/relationships/slideLayout" Target="../slideLayouts/slideLayout2.xml"/><Relationship Id="rId4" Type="http://schemas.openxmlformats.org/officeDocument/2006/relationships/video" Target="../media/media6.avi"/></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505912-E052-4E00-A338-7F0EC68937D1}"/>
              </a:ext>
            </a:extLst>
          </p:cNvPr>
          <p:cNvSpPr>
            <a:spLocks noGrp="1"/>
          </p:cNvSpPr>
          <p:nvPr>
            <p:ph type="ctrTitle"/>
          </p:nvPr>
        </p:nvSpPr>
        <p:spPr>
          <a:xfrm>
            <a:off x="124951" y="752167"/>
            <a:ext cx="5228714" cy="2536723"/>
          </a:xfrm>
        </p:spPr>
        <p:txBody>
          <a:bodyPr>
            <a:normAutofit/>
          </a:bodyPr>
          <a:lstStyle/>
          <a:p>
            <a:pPr algn="ctr"/>
            <a:r>
              <a:rPr lang="en-IN" dirty="0"/>
              <a:t>  </a:t>
            </a:r>
          </a:p>
        </p:txBody>
      </p:sp>
      <p:pic>
        <p:nvPicPr>
          <p:cNvPr id="5" name="Picture 4">
            <a:extLst>
              <a:ext uri="{FF2B5EF4-FFF2-40B4-BE49-F238E27FC236}">
                <a16:creationId xmlns:a16="http://schemas.microsoft.com/office/drawing/2014/main" id="{DE6F41BF-0D28-4B50-BB1C-070F3930BE11}"/>
              </a:ext>
            </a:extLst>
          </p:cNvPr>
          <p:cNvPicPr>
            <a:picLocks noChangeAspect="1"/>
          </p:cNvPicPr>
          <p:nvPr/>
        </p:nvPicPr>
        <p:blipFill>
          <a:blip r:embed="rId2"/>
          <a:stretch>
            <a:fillRect/>
          </a:stretch>
        </p:blipFill>
        <p:spPr>
          <a:xfrm>
            <a:off x="6656630" y="46009"/>
            <a:ext cx="5535370" cy="7324726"/>
          </a:xfrm>
          <a:prstGeom prst="rect">
            <a:avLst/>
          </a:prstGeom>
        </p:spPr>
      </p:pic>
      <p:sp>
        <p:nvSpPr>
          <p:cNvPr id="9" name="TextBox 8">
            <a:extLst>
              <a:ext uri="{FF2B5EF4-FFF2-40B4-BE49-F238E27FC236}">
                <a16:creationId xmlns:a16="http://schemas.microsoft.com/office/drawing/2014/main" id="{C4D7A9F3-940C-487E-AFC1-D0EDA84E307A}"/>
              </a:ext>
            </a:extLst>
          </p:cNvPr>
          <p:cNvSpPr txBox="1"/>
          <p:nvPr/>
        </p:nvSpPr>
        <p:spPr>
          <a:xfrm>
            <a:off x="333554" y="3489732"/>
            <a:ext cx="4203940" cy="2616101"/>
          </a:xfrm>
          <a:prstGeom prst="rect">
            <a:avLst/>
          </a:prstGeom>
          <a:noFill/>
        </p:spPr>
        <p:txBody>
          <a:bodyPr wrap="square" rtlCol="0">
            <a:spAutoFit/>
          </a:bodyPr>
          <a:lstStyle/>
          <a:p>
            <a:r>
              <a:rPr lang="en-IN" sz="2000" dirty="0"/>
              <a:t>BY </a:t>
            </a:r>
            <a:r>
              <a:rPr lang="en-IN" sz="2000" b="1" dirty="0"/>
              <a:t>TEAM CAVITY </a:t>
            </a:r>
            <a:r>
              <a:rPr lang="en-IN" sz="2000" dirty="0"/>
              <a:t>–</a:t>
            </a:r>
          </a:p>
          <a:p>
            <a:r>
              <a:rPr lang="en-IN" sz="2400" dirty="0"/>
              <a:t>Kunal Parihar</a:t>
            </a:r>
          </a:p>
          <a:p>
            <a:r>
              <a:rPr lang="en-IN" sz="2400" dirty="0"/>
              <a:t>Tabish Shaikh </a:t>
            </a:r>
          </a:p>
          <a:p>
            <a:r>
              <a:rPr lang="en-IN" sz="2400" dirty="0"/>
              <a:t>Vivasvan Patel</a:t>
            </a:r>
          </a:p>
          <a:p>
            <a:r>
              <a:rPr lang="en-IN" sz="2400" dirty="0"/>
              <a:t>Kshitij Garg</a:t>
            </a:r>
          </a:p>
          <a:p>
            <a:r>
              <a:rPr lang="en-IN" sz="2400" dirty="0"/>
              <a:t>Samarth Singh </a:t>
            </a:r>
          </a:p>
          <a:p>
            <a:r>
              <a:rPr lang="en-IN" sz="2400" dirty="0"/>
              <a:t>Pragya Srivastava </a:t>
            </a:r>
          </a:p>
        </p:txBody>
      </p:sp>
      <p:sp>
        <p:nvSpPr>
          <p:cNvPr id="3" name="Subtitle 2">
            <a:extLst>
              <a:ext uri="{FF2B5EF4-FFF2-40B4-BE49-F238E27FC236}">
                <a16:creationId xmlns:a16="http://schemas.microsoft.com/office/drawing/2014/main" id="{6DAD712F-73AC-42EB-8AB1-5F41DD28C06F}"/>
              </a:ext>
            </a:extLst>
          </p:cNvPr>
          <p:cNvSpPr>
            <a:spLocks noGrp="1"/>
          </p:cNvSpPr>
          <p:nvPr>
            <p:ph type="subTitle" idx="1"/>
          </p:nvPr>
        </p:nvSpPr>
        <p:spPr>
          <a:xfrm>
            <a:off x="333554" y="752167"/>
            <a:ext cx="6323075" cy="2209569"/>
          </a:xfrm>
        </p:spPr>
        <p:txBody>
          <a:bodyPr>
            <a:noAutofit/>
          </a:bodyPr>
          <a:lstStyle/>
          <a:p>
            <a:pPr algn="l"/>
            <a:r>
              <a:rPr lang="en-IN" sz="4000" dirty="0"/>
              <a:t>VIDEO ANALYTICS SOFTWARE FOR PIPE CRACK DETECTION AND WORKER SAFETY</a:t>
            </a:r>
          </a:p>
        </p:txBody>
      </p:sp>
    </p:spTree>
    <p:extLst>
      <p:ext uri="{BB962C8B-B14F-4D97-AF65-F5344CB8AC3E}">
        <p14:creationId xmlns:p14="http://schemas.microsoft.com/office/powerpoint/2010/main" val="2979534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67D9-9A47-423B-A20F-1DFAC268C7F3}"/>
              </a:ext>
            </a:extLst>
          </p:cNvPr>
          <p:cNvSpPr>
            <a:spLocks noGrp="1"/>
          </p:cNvSpPr>
          <p:nvPr>
            <p:ph type="title"/>
          </p:nvPr>
        </p:nvSpPr>
        <p:spPr>
          <a:xfrm>
            <a:off x="544183" y="1304026"/>
            <a:ext cx="11103633" cy="4249947"/>
          </a:xfrm>
        </p:spPr>
        <p:txBody>
          <a:bodyPr>
            <a:noAutofit/>
          </a:bodyPr>
          <a:lstStyle/>
          <a:p>
            <a:r>
              <a:rPr lang="en-GB" sz="4800" dirty="0">
                <a:solidFill>
                  <a:schemeClr val="accent5"/>
                </a:solidFill>
              </a:rPr>
              <a:t>Reprocessing the image from the dataset. </a:t>
            </a:r>
            <a:br>
              <a:rPr lang="en-GB" sz="4800" dirty="0"/>
            </a:br>
            <a:r>
              <a:rPr lang="en-GB" sz="4800" dirty="0"/>
              <a:t>checking for contrast, brightness and normalizing it.</a:t>
            </a:r>
            <a:br>
              <a:rPr lang="en-GB" sz="4800" dirty="0"/>
            </a:br>
            <a:r>
              <a:rPr lang="en-GB" sz="4800" dirty="0"/>
              <a:t>Using image augmentation to generate more dataset. </a:t>
            </a:r>
            <a:endParaRPr lang="en-IN" sz="4800" dirty="0"/>
          </a:p>
        </p:txBody>
      </p:sp>
    </p:spTree>
    <p:extLst>
      <p:ext uri="{BB962C8B-B14F-4D97-AF65-F5344CB8AC3E}">
        <p14:creationId xmlns:p14="http://schemas.microsoft.com/office/powerpoint/2010/main" val="3088103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9307A-817B-42FC-B010-12975456DDB5}"/>
              </a:ext>
            </a:extLst>
          </p:cNvPr>
          <p:cNvSpPr>
            <a:spLocks noGrp="1"/>
          </p:cNvSpPr>
          <p:nvPr>
            <p:ph type="title"/>
          </p:nvPr>
        </p:nvSpPr>
        <p:spPr>
          <a:xfrm>
            <a:off x="685801" y="516147"/>
            <a:ext cx="11506199" cy="5825706"/>
          </a:xfrm>
        </p:spPr>
        <p:txBody>
          <a:bodyPr>
            <a:noAutofit/>
          </a:bodyPr>
          <a:lstStyle/>
          <a:p>
            <a:r>
              <a:rPr lang="en-GB" sz="4800" dirty="0"/>
              <a:t>passing the pre-processed image through convolutional neural networks</a:t>
            </a:r>
            <a:r>
              <a:rPr lang="en-GB" sz="4800" dirty="0">
                <a:solidFill>
                  <a:schemeClr val="accent5"/>
                </a:solidFill>
              </a:rPr>
              <a:t>(U-Net, PSP Net or the One Hundred Layers Tiramisu).</a:t>
            </a:r>
            <a:endParaRPr lang="en-IN" sz="4800" dirty="0">
              <a:solidFill>
                <a:schemeClr val="accent5"/>
              </a:solidFill>
            </a:endParaRPr>
          </a:p>
        </p:txBody>
      </p:sp>
    </p:spTree>
    <p:extLst>
      <p:ext uri="{BB962C8B-B14F-4D97-AF65-F5344CB8AC3E}">
        <p14:creationId xmlns:p14="http://schemas.microsoft.com/office/powerpoint/2010/main" val="2552130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CFED4-193D-4303-8E83-E93C62CD009B}"/>
              </a:ext>
            </a:extLst>
          </p:cNvPr>
          <p:cNvSpPr>
            <a:spLocks noGrp="1"/>
          </p:cNvSpPr>
          <p:nvPr>
            <p:ph type="title"/>
          </p:nvPr>
        </p:nvSpPr>
        <p:spPr>
          <a:xfrm>
            <a:off x="513274" y="454324"/>
            <a:ext cx="11506199" cy="5670430"/>
          </a:xfrm>
        </p:spPr>
        <p:txBody>
          <a:bodyPr>
            <a:normAutofit/>
          </a:bodyPr>
          <a:lstStyle/>
          <a:p>
            <a:r>
              <a:rPr lang="en-GB" sz="4800" dirty="0"/>
              <a:t>train large dataset of video images and take their </a:t>
            </a:r>
            <a:r>
              <a:rPr lang="en-GB" sz="4800" dirty="0">
                <a:solidFill>
                  <a:schemeClr val="accent5"/>
                </a:solidFill>
              </a:rPr>
              <a:t>classified output as ground truth.</a:t>
            </a:r>
            <a:br>
              <a:rPr lang="en-GB" sz="4800" dirty="0"/>
            </a:br>
            <a:r>
              <a:rPr lang="en-GB" sz="4800" dirty="0"/>
              <a:t>train these Convolutional Neural Networks (one per category of object class to predict) with </a:t>
            </a:r>
            <a:r>
              <a:rPr lang="en-GB" sz="4800" dirty="0">
                <a:solidFill>
                  <a:schemeClr val="accent5"/>
                </a:solidFill>
              </a:rPr>
              <a:t>Tensorflow on Nvidia Graphics processing unit(GPU). </a:t>
            </a:r>
            <a:endParaRPr lang="en-IN" sz="4800" dirty="0">
              <a:solidFill>
                <a:schemeClr val="accent5"/>
              </a:solidFill>
            </a:endParaRPr>
          </a:p>
        </p:txBody>
      </p:sp>
    </p:spTree>
    <p:extLst>
      <p:ext uri="{BB962C8B-B14F-4D97-AF65-F5344CB8AC3E}">
        <p14:creationId xmlns:p14="http://schemas.microsoft.com/office/powerpoint/2010/main" val="2712938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6E0A4-D675-4D7E-92CE-4C97F5FE3761}"/>
              </a:ext>
            </a:extLst>
          </p:cNvPr>
          <p:cNvSpPr>
            <a:spLocks noGrp="1"/>
          </p:cNvSpPr>
          <p:nvPr>
            <p:ph type="title"/>
          </p:nvPr>
        </p:nvSpPr>
        <p:spPr>
          <a:xfrm>
            <a:off x="628293" y="885645"/>
            <a:ext cx="9987950" cy="3778370"/>
          </a:xfrm>
        </p:spPr>
        <p:txBody>
          <a:bodyPr>
            <a:noAutofit/>
          </a:bodyPr>
          <a:lstStyle/>
          <a:p>
            <a:r>
              <a:rPr lang="en-GB" sz="4800" dirty="0"/>
              <a:t>Using different video processing technique to </a:t>
            </a:r>
            <a:r>
              <a:rPr lang="en-GB" sz="4800" dirty="0">
                <a:solidFill>
                  <a:schemeClr val="accent5"/>
                </a:solidFill>
              </a:rPr>
              <a:t>get</a:t>
            </a:r>
            <a:r>
              <a:rPr lang="en-GB" sz="4800" dirty="0"/>
              <a:t> </a:t>
            </a:r>
            <a:r>
              <a:rPr lang="en-GB" sz="4800" dirty="0">
                <a:solidFill>
                  <a:schemeClr val="accent5"/>
                </a:solidFill>
              </a:rPr>
              <a:t>faster and more accurate segmentation </a:t>
            </a:r>
            <a:r>
              <a:rPr lang="en-GB" sz="4800" dirty="0"/>
              <a:t>like</a:t>
            </a:r>
            <a:r>
              <a:rPr lang="en-GB" sz="4800" dirty="0">
                <a:solidFill>
                  <a:schemeClr val="accent5"/>
                </a:solidFill>
              </a:rPr>
              <a:t> Mask R-CNN.</a:t>
            </a:r>
            <a:endParaRPr lang="en-IN" sz="4800" dirty="0">
              <a:solidFill>
                <a:schemeClr val="accent5"/>
              </a:solidFill>
            </a:endParaRPr>
          </a:p>
        </p:txBody>
      </p:sp>
      <p:sp>
        <p:nvSpPr>
          <p:cNvPr id="3" name="Title 1">
            <a:extLst>
              <a:ext uri="{FF2B5EF4-FFF2-40B4-BE49-F238E27FC236}">
                <a16:creationId xmlns:a16="http://schemas.microsoft.com/office/drawing/2014/main" id="{DF997CCB-C908-4D20-86FE-90CABC9A5092}"/>
              </a:ext>
            </a:extLst>
          </p:cNvPr>
          <p:cNvSpPr txBox="1">
            <a:spLocks/>
          </p:cNvSpPr>
          <p:nvPr/>
        </p:nvSpPr>
        <p:spPr>
          <a:xfrm>
            <a:off x="628293" y="4284453"/>
            <a:ext cx="10235240" cy="2346385"/>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800" dirty="0"/>
              <a:t>Validate our model on validation data to </a:t>
            </a:r>
            <a:r>
              <a:rPr lang="en-GB" sz="4800" dirty="0">
                <a:solidFill>
                  <a:schemeClr val="accent5"/>
                </a:solidFill>
              </a:rPr>
              <a:t>get K-Fold accuracy. </a:t>
            </a:r>
            <a:br>
              <a:rPr lang="en-GB" sz="4800" dirty="0"/>
            </a:br>
            <a:br>
              <a:rPr lang="en-GB" dirty="0"/>
            </a:br>
            <a:endParaRPr lang="en-IN" dirty="0"/>
          </a:p>
        </p:txBody>
      </p:sp>
    </p:spTree>
    <p:extLst>
      <p:ext uri="{BB962C8B-B14F-4D97-AF65-F5344CB8AC3E}">
        <p14:creationId xmlns:p14="http://schemas.microsoft.com/office/powerpoint/2010/main" val="204515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509C6-2DB7-4762-BA85-A2276B360BD9}"/>
              </a:ext>
            </a:extLst>
          </p:cNvPr>
          <p:cNvSpPr>
            <a:spLocks noGrp="1"/>
          </p:cNvSpPr>
          <p:nvPr>
            <p:ph type="title"/>
          </p:nvPr>
        </p:nvSpPr>
        <p:spPr>
          <a:xfrm>
            <a:off x="599537" y="2265871"/>
            <a:ext cx="10879346" cy="2541917"/>
          </a:xfrm>
        </p:spPr>
        <p:txBody>
          <a:bodyPr>
            <a:noAutofit/>
          </a:bodyPr>
          <a:lstStyle/>
          <a:p>
            <a:pPr algn="ctr"/>
            <a:r>
              <a:rPr lang="en-IN" sz="4800" dirty="0"/>
              <a:t>WHAT IS THE OUTPUT THAT WE GOT FROM THIS SOFTWARE?</a:t>
            </a:r>
            <a:br>
              <a:rPr lang="en-IN" sz="4800" dirty="0"/>
            </a:br>
            <a:endParaRPr lang="en-IN" sz="4800" dirty="0"/>
          </a:p>
        </p:txBody>
      </p:sp>
    </p:spTree>
    <p:extLst>
      <p:ext uri="{BB962C8B-B14F-4D97-AF65-F5344CB8AC3E}">
        <p14:creationId xmlns:p14="http://schemas.microsoft.com/office/powerpoint/2010/main" val="228747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EA4C-A7F8-4A7F-A983-AF47BCD1A43F}"/>
              </a:ext>
            </a:extLst>
          </p:cNvPr>
          <p:cNvSpPr>
            <a:spLocks noGrp="1"/>
          </p:cNvSpPr>
          <p:nvPr>
            <p:ph type="title"/>
          </p:nvPr>
        </p:nvSpPr>
        <p:spPr>
          <a:xfrm>
            <a:off x="3710797" y="229138"/>
            <a:ext cx="3656161" cy="1173192"/>
          </a:xfrm>
        </p:spPr>
        <p:txBody>
          <a:bodyPr>
            <a:normAutofit/>
          </a:bodyPr>
          <a:lstStyle/>
          <a:p>
            <a:r>
              <a:rPr lang="en-IN" sz="4800" b="1" dirty="0">
                <a:solidFill>
                  <a:schemeClr val="bg1"/>
                </a:solidFill>
              </a:rPr>
              <a:t>HEAD COUNT</a:t>
            </a:r>
          </a:p>
        </p:txBody>
      </p:sp>
      <p:sp>
        <p:nvSpPr>
          <p:cNvPr id="3" name="Content Placeholder 2">
            <a:extLst>
              <a:ext uri="{FF2B5EF4-FFF2-40B4-BE49-F238E27FC236}">
                <a16:creationId xmlns:a16="http://schemas.microsoft.com/office/drawing/2014/main" id="{2A43CCBF-3370-4DD1-8B44-83F12AF91424}"/>
              </a:ext>
            </a:extLst>
          </p:cNvPr>
          <p:cNvSpPr>
            <a:spLocks noGrp="1"/>
          </p:cNvSpPr>
          <p:nvPr>
            <p:ph idx="1"/>
          </p:nvPr>
        </p:nvSpPr>
        <p:spPr>
          <a:xfrm>
            <a:off x="733355" y="5075208"/>
            <a:ext cx="9809671" cy="1368725"/>
          </a:xfrm>
          <a:noFill/>
        </p:spPr>
        <p:txBody>
          <a:bodyPr>
            <a:normAutofit/>
          </a:bodyPr>
          <a:lstStyle/>
          <a:p>
            <a:pPr marL="0" indent="0" algn="ctr">
              <a:buNone/>
            </a:pPr>
            <a:r>
              <a:rPr lang="en-IN" sz="2400" b="1" dirty="0">
                <a:solidFill>
                  <a:schemeClr val="bg1"/>
                </a:solidFill>
              </a:rPr>
              <a:t>YOLO BASED MODEL TO PREDICT NUMBER OF PEOPLE IN VIDEO FOOTAGE. THE MODEL ALSO GIVES THE STATISTICS ABOUT NUMBER OF PEOPLE WORKING WITH RESPECT TO TIME.</a:t>
            </a:r>
          </a:p>
        </p:txBody>
      </p:sp>
      <p:pic>
        <p:nvPicPr>
          <p:cNvPr id="4" name="Picture 3">
            <a:extLst>
              <a:ext uri="{FF2B5EF4-FFF2-40B4-BE49-F238E27FC236}">
                <a16:creationId xmlns:a16="http://schemas.microsoft.com/office/drawing/2014/main" id="{40F832E2-FDEA-4AF8-AA22-63F82B91E57B}"/>
              </a:ext>
            </a:extLst>
          </p:cNvPr>
          <p:cNvPicPr>
            <a:picLocks noChangeAspect="1"/>
          </p:cNvPicPr>
          <p:nvPr/>
        </p:nvPicPr>
        <p:blipFill>
          <a:blip r:embed="rId2"/>
          <a:stretch>
            <a:fillRect/>
          </a:stretch>
        </p:blipFill>
        <p:spPr>
          <a:xfrm>
            <a:off x="132753" y="1514474"/>
            <a:ext cx="5406124" cy="3560734"/>
          </a:xfrm>
          <a:prstGeom prst="rect">
            <a:avLst/>
          </a:prstGeom>
        </p:spPr>
      </p:pic>
      <p:pic>
        <p:nvPicPr>
          <p:cNvPr id="6" name="Picture 5">
            <a:extLst>
              <a:ext uri="{FF2B5EF4-FFF2-40B4-BE49-F238E27FC236}">
                <a16:creationId xmlns:a16="http://schemas.microsoft.com/office/drawing/2014/main" id="{98749095-A908-4CAA-9FA6-49F1A44EFB70}"/>
              </a:ext>
            </a:extLst>
          </p:cNvPr>
          <p:cNvPicPr>
            <a:picLocks noChangeAspect="1"/>
          </p:cNvPicPr>
          <p:nvPr/>
        </p:nvPicPr>
        <p:blipFill>
          <a:blip r:embed="rId3"/>
          <a:stretch>
            <a:fillRect/>
          </a:stretch>
        </p:blipFill>
        <p:spPr>
          <a:xfrm>
            <a:off x="5638191" y="1514474"/>
            <a:ext cx="6421055" cy="3611843"/>
          </a:xfrm>
          <a:prstGeom prst="rect">
            <a:avLst/>
          </a:prstGeom>
        </p:spPr>
      </p:pic>
    </p:spTree>
    <p:extLst>
      <p:ext uri="{BB962C8B-B14F-4D97-AF65-F5344CB8AC3E}">
        <p14:creationId xmlns:p14="http://schemas.microsoft.com/office/powerpoint/2010/main" val="13937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CC65-F16F-4B2A-9513-8FEBFE27AC02}"/>
              </a:ext>
            </a:extLst>
          </p:cNvPr>
          <p:cNvSpPr>
            <a:spLocks noGrp="1"/>
          </p:cNvSpPr>
          <p:nvPr>
            <p:ph type="title"/>
          </p:nvPr>
        </p:nvSpPr>
        <p:spPr>
          <a:xfrm>
            <a:off x="2935964" y="447472"/>
            <a:ext cx="6320072" cy="1197258"/>
          </a:xfrm>
        </p:spPr>
        <p:txBody>
          <a:bodyPr>
            <a:normAutofit/>
          </a:bodyPr>
          <a:lstStyle/>
          <a:p>
            <a:r>
              <a:rPr lang="en-IN" sz="4800" b="1" dirty="0">
                <a:solidFill>
                  <a:schemeClr val="bg1"/>
                </a:solidFill>
              </a:rPr>
              <a:t>CONCRETE PIPE CRACK </a:t>
            </a:r>
          </a:p>
        </p:txBody>
      </p:sp>
      <p:sp>
        <p:nvSpPr>
          <p:cNvPr id="3" name="Content Placeholder 2">
            <a:extLst>
              <a:ext uri="{FF2B5EF4-FFF2-40B4-BE49-F238E27FC236}">
                <a16:creationId xmlns:a16="http://schemas.microsoft.com/office/drawing/2014/main" id="{C5FECBAE-8978-4098-A38C-CC0946ADB85E}"/>
              </a:ext>
            </a:extLst>
          </p:cNvPr>
          <p:cNvSpPr>
            <a:spLocks noGrp="1"/>
          </p:cNvSpPr>
          <p:nvPr>
            <p:ph idx="1"/>
          </p:nvPr>
        </p:nvSpPr>
        <p:spPr>
          <a:xfrm>
            <a:off x="812321" y="5147094"/>
            <a:ext cx="10741323" cy="902898"/>
          </a:xfrm>
        </p:spPr>
        <p:txBody>
          <a:bodyPr>
            <a:normAutofit/>
          </a:bodyPr>
          <a:lstStyle/>
          <a:p>
            <a:pPr marL="0" indent="0" algn="ctr">
              <a:buNone/>
            </a:pPr>
            <a:r>
              <a:rPr lang="en-IN" sz="2400" b="1" dirty="0">
                <a:solidFill>
                  <a:schemeClr val="bg1"/>
                </a:solidFill>
              </a:rPr>
              <a:t>DEEP LEARNING BASED CONCRETE CRACK DETECTION USING CONVOLUTIONAL NEURAL NETWORKS.MODEL ACHIEVED AN ACCURACY OF ABOUT 95%. </a:t>
            </a:r>
          </a:p>
        </p:txBody>
      </p:sp>
      <p:pic>
        <p:nvPicPr>
          <p:cNvPr id="6" name="Picture 5">
            <a:extLst>
              <a:ext uri="{FF2B5EF4-FFF2-40B4-BE49-F238E27FC236}">
                <a16:creationId xmlns:a16="http://schemas.microsoft.com/office/drawing/2014/main" id="{B37CDB1A-8E90-4683-A632-04AF729066E2}"/>
              </a:ext>
            </a:extLst>
          </p:cNvPr>
          <p:cNvPicPr>
            <a:picLocks noChangeAspect="1"/>
          </p:cNvPicPr>
          <p:nvPr/>
        </p:nvPicPr>
        <p:blipFill>
          <a:blip r:embed="rId2"/>
          <a:stretch>
            <a:fillRect/>
          </a:stretch>
        </p:blipFill>
        <p:spPr>
          <a:xfrm>
            <a:off x="1" y="1536970"/>
            <a:ext cx="12278412" cy="3610123"/>
          </a:xfrm>
          <a:prstGeom prst="rect">
            <a:avLst/>
          </a:prstGeom>
        </p:spPr>
      </p:pic>
    </p:spTree>
    <p:extLst>
      <p:ext uri="{BB962C8B-B14F-4D97-AF65-F5344CB8AC3E}">
        <p14:creationId xmlns:p14="http://schemas.microsoft.com/office/powerpoint/2010/main" val="4031842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2FB6-49FC-4C58-A42D-A1D23E6587E7}"/>
              </a:ext>
            </a:extLst>
          </p:cNvPr>
          <p:cNvSpPr>
            <a:spLocks noGrp="1"/>
          </p:cNvSpPr>
          <p:nvPr>
            <p:ph type="title"/>
          </p:nvPr>
        </p:nvSpPr>
        <p:spPr>
          <a:xfrm>
            <a:off x="685800" y="226142"/>
            <a:ext cx="10131425" cy="1456267"/>
          </a:xfrm>
        </p:spPr>
        <p:txBody>
          <a:bodyPr>
            <a:normAutofit/>
          </a:bodyPr>
          <a:lstStyle/>
          <a:p>
            <a:pPr algn="ctr"/>
            <a:r>
              <a:rPr lang="en-IN" sz="4400" b="1" dirty="0">
                <a:solidFill>
                  <a:schemeClr val="bg1"/>
                </a:solidFill>
              </a:rPr>
              <a:t>EXTERNAL PIPE CRACK DETECTION MODEL</a:t>
            </a:r>
          </a:p>
        </p:txBody>
      </p:sp>
      <p:pic>
        <p:nvPicPr>
          <p:cNvPr id="4" name="dataset_steam_input">
            <a:hlinkClick r:id="" action="ppaction://media"/>
            <a:extLst>
              <a:ext uri="{FF2B5EF4-FFF2-40B4-BE49-F238E27FC236}">
                <a16:creationId xmlns:a16="http://schemas.microsoft.com/office/drawing/2014/main" id="{D3D9A65E-1CF4-4FC9-A030-4536B28CB23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080338" y="1682409"/>
            <a:ext cx="4612540" cy="2594623"/>
          </a:xfrm>
        </p:spPr>
      </p:pic>
      <p:sp>
        <p:nvSpPr>
          <p:cNvPr id="5" name="TextBox 4">
            <a:extLst>
              <a:ext uri="{FF2B5EF4-FFF2-40B4-BE49-F238E27FC236}">
                <a16:creationId xmlns:a16="http://schemas.microsoft.com/office/drawing/2014/main" id="{599D4DA7-D0C1-48D3-B693-28EEA6B1F726}"/>
              </a:ext>
            </a:extLst>
          </p:cNvPr>
          <p:cNvSpPr txBox="1"/>
          <p:nvPr/>
        </p:nvSpPr>
        <p:spPr>
          <a:xfrm>
            <a:off x="2891709" y="1238554"/>
            <a:ext cx="4084279" cy="369332"/>
          </a:xfrm>
          <a:prstGeom prst="rect">
            <a:avLst/>
          </a:prstGeom>
          <a:noFill/>
        </p:spPr>
        <p:txBody>
          <a:bodyPr wrap="square" rtlCol="0">
            <a:spAutoFit/>
          </a:bodyPr>
          <a:lstStyle/>
          <a:p>
            <a:r>
              <a:rPr lang="en-IN" dirty="0">
                <a:solidFill>
                  <a:schemeClr val="accent5"/>
                </a:solidFill>
              </a:rPr>
              <a:t>INPUT VIDEO</a:t>
            </a:r>
          </a:p>
        </p:txBody>
      </p:sp>
      <p:pic>
        <p:nvPicPr>
          <p:cNvPr id="6" name="video_output_steam">
            <a:hlinkClick r:id="" action="ppaction://media"/>
            <a:extLst>
              <a:ext uri="{FF2B5EF4-FFF2-40B4-BE49-F238E27FC236}">
                <a16:creationId xmlns:a16="http://schemas.microsoft.com/office/drawing/2014/main" id="{5E326E3C-159D-49EB-A5FD-046E68D0D7D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25380" y="1682468"/>
            <a:ext cx="4612557" cy="2594564"/>
          </a:xfrm>
          <a:prstGeom prst="rect">
            <a:avLst/>
          </a:prstGeom>
        </p:spPr>
      </p:pic>
      <p:sp>
        <p:nvSpPr>
          <p:cNvPr id="7" name="TextBox 6">
            <a:extLst>
              <a:ext uri="{FF2B5EF4-FFF2-40B4-BE49-F238E27FC236}">
                <a16:creationId xmlns:a16="http://schemas.microsoft.com/office/drawing/2014/main" id="{50DAF3AE-AE71-4E1E-9B5E-598CC9C2845E}"/>
              </a:ext>
            </a:extLst>
          </p:cNvPr>
          <p:cNvSpPr txBox="1"/>
          <p:nvPr/>
        </p:nvSpPr>
        <p:spPr>
          <a:xfrm>
            <a:off x="7603819" y="1238495"/>
            <a:ext cx="3156155" cy="369332"/>
          </a:xfrm>
          <a:prstGeom prst="rect">
            <a:avLst/>
          </a:prstGeom>
          <a:noFill/>
        </p:spPr>
        <p:txBody>
          <a:bodyPr wrap="square" rtlCol="0">
            <a:spAutoFit/>
          </a:bodyPr>
          <a:lstStyle/>
          <a:p>
            <a:r>
              <a:rPr lang="en-IN" dirty="0">
                <a:solidFill>
                  <a:schemeClr val="accent5"/>
                </a:solidFill>
              </a:rPr>
              <a:t>OUTPUT VIDEO</a:t>
            </a:r>
          </a:p>
        </p:txBody>
      </p:sp>
      <p:sp>
        <p:nvSpPr>
          <p:cNvPr id="8" name="TextBox 7">
            <a:extLst>
              <a:ext uri="{FF2B5EF4-FFF2-40B4-BE49-F238E27FC236}">
                <a16:creationId xmlns:a16="http://schemas.microsoft.com/office/drawing/2014/main" id="{C902D94B-E852-4BB0-AEA9-086CF057D180}"/>
              </a:ext>
            </a:extLst>
          </p:cNvPr>
          <p:cNvSpPr txBox="1"/>
          <p:nvPr/>
        </p:nvSpPr>
        <p:spPr>
          <a:xfrm>
            <a:off x="1080338" y="5287297"/>
            <a:ext cx="9957599" cy="707886"/>
          </a:xfrm>
          <a:prstGeom prst="rect">
            <a:avLst/>
          </a:prstGeom>
          <a:noFill/>
        </p:spPr>
        <p:txBody>
          <a:bodyPr wrap="square" rtlCol="0">
            <a:spAutoFit/>
          </a:bodyPr>
          <a:lstStyle/>
          <a:p>
            <a:pPr algn="ctr"/>
            <a:r>
              <a:rPr lang="en-IN" sz="2000" b="1" dirty="0">
                <a:solidFill>
                  <a:schemeClr val="bg1"/>
                </a:solidFill>
              </a:rPr>
              <a:t>WHEN STEAM IS DETECTED IN THE INPUT VIDEO , THAT PART OF THE VIDEO WILL START MOVING </a:t>
            </a:r>
            <a:r>
              <a:rPr lang="en-IN" sz="2000" b="1" dirty="0">
                <a:solidFill>
                  <a:schemeClr val="accent5"/>
                </a:solidFill>
              </a:rPr>
              <a:t>FRAME BY FRAME </a:t>
            </a:r>
            <a:r>
              <a:rPr lang="en-IN" sz="2000" b="1" dirty="0">
                <a:solidFill>
                  <a:schemeClr val="bg1"/>
                </a:solidFill>
              </a:rPr>
              <a:t>AS YOU CAN SEE IN THE OUTPUT VIDEO.</a:t>
            </a:r>
          </a:p>
        </p:txBody>
      </p:sp>
    </p:spTree>
    <p:extLst>
      <p:ext uri="{BB962C8B-B14F-4D97-AF65-F5344CB8AC3E}">
        <p14:creationId xmlns:p14="http://schemas.microsoft.com/office/powerpoint/2010/main" val="33368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8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96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9F58E3-B7F7-4667-80A8-F1EFBA88E761}"/>
              </a:ext>
            </a:extLst>
          </p:cNvPr>
          <p:cNvPicPr>
            <a:picLocks noChangeAspect="1"/>
          </p:cNvPicPr>
          <p:nvPr/>
        </p:nvPicPr>
        <p:blipFill>
          <a:blip r:embed="rId2"/>
          <a:stretch>
            <a:fillRect/>
          </a:stretch>
        </p:blipFill>
        <p:spPr>
          <a:xfrm>
            <a:off x="0" y="0"/>
            <a:ext cx="12243565" cy="6875784"/>
          </a:xfrm>
          <a:prstGeom prst="rect">
            <a:avLst/>
          </a:prstGeom>
        </p:spPr>
      </p:pic>
      <p:sp>
        <p:nvSpPr>
          <p:cNvPr id="6" name="Content Placeholder 5">
            <a:extLst>
              <a:ext uri="{FF2B5EF4-FFF2-40B4-BE49-F238E27FC236}">
                <a16:creationId xmlns:a16="http://schemas.microsoft.com/office/drawing/2014/main" id="{EAF31943-90AD-48E7-93EA-709EB52A5E26}"/>
              </a:ext>
            </a:extLst>
          </p:cNvPr>
          <p:cNvSpPr>
            <a:spLocks noGrp="1"/>
          </p:cNvSpPr>
          <p:nvPr>
            <p:ph idx="1"/>
          </p:nvPr>
        </p:nvSpPr>
        <p:spPr>
          <a:xfrm>
            <a:off x="1743529" y="5950858"/>
            <a:ext cx="8704941" cy="834571"/>
          </a:xfrm>
        </p:spPr>
        <p:txBody>
          <a:bodyPr>
            <a:normAutofit fontScale="85000" lnSpcReduction="10000"/>
          </a:bodyPr>
          <a:lstStyle/>
          <a:p>
            <a:pPr algn="ctr"/>
            <a:r>
              <a:rPr lang="en-IN" sz="2600" b="1" dirty="0">
                <a:solidFill>
                  <a:schemeClr val="bg1"/>
                </a:solidFill>
              </a:rPr>
              <a:t>YOLO BASED MODEL TO DETECT HELMET . MODEL CLASSIFIES THE IMAGE OF PERSON WEARING HELMET OR PERSON WITHOUT HELMET. </a:t>
            </a:r>
          </a:p>
          <a:p>
            <a:endParaRPr lang="en-IN" dirty="0"/>
          </a:p>
        </p:txBody>
      </p:sp>
      <p:sp>
        <p:nvSpPr>
          <p:cNvPr id="9" name="Rectangle 8">
            <a:extLst>
              <a:ext uri="{FF2B5EF4-FFF2-40B4-BE49-F238E27FC236}">
                <a16:creationId xmlns:a16="http://schemas.microsoft.com/office/drawing/2014/main" id="{1A4AFAC7-C62E-4FC9-B0D8-395FD156A522}"/>
              </a:ext>
            </a:extLst>
          </p:cNvPr>
          <p:cNvSpPr/>
          <p:nvPr/>
        </p:nvSpPr>
        <p:spPr>
          <a:xfrm>
            <a:off x="3129776" y="290286"/>
            <a:ext cx="5932445" cy="830997"/>
          </a:xfrm>
          <a:prstGeom prst="rect">
            <a:avLst/>
          </a:prstGeom>
        </p:spPr>
        <p:txBody>
          <a:bodyPr wrap="square">
            <a:spAutoFit/>
          </a:bodyPr>
          <a:lstStyle/>
          <a:p>
            <a:r>
              <a:rPr lang="en-IN" sz="4800" b="1" dirty="0">
                <a:solidFill>
                  <a:schemeClr val="bg1"/>
                </a:solidFill>
              </a:rPr>
              <a:t>HELMET DETECTION</a:t>
            </a:r>
          </a:p>
        </p:txBody>
      </p:sp>
    </p:spTree>
    <p:extLst>
      <p:ext uri="{BB962C8B-B14F-4D97-AF65-F5344CB8AC3E}">
        <p14:creationId xmlns:p14="http://schemas.microsoft.com/office/powerpoint/2010/main" val="189466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ADD1-5235-4CBC-AE00-5BAF3C3E6136}"/>
              </a:ext>
            </a:extLst>
          </p:cNvPr>
          <p:cNvSpPr>
            <a:spLocks noGrp="1"/>
          </p:cNvSpPr>
          <p:nvPr>
            <p:ph type="title"/>
          </p:nvPr>
        </p:nvSpPr>
        <p:spPr>
          <a:xfrm>
            <a:off x="648930" y="65821"/>
            <a:ext cx="10131425" cy="1456267"/>
          </a:xfrm>
        </p:spPr>
        <p:txBody>
          <a:bodyPr>
            <a:normAutofit/>
          </a:bodyPr>
          <a:lstStyle/>
          <a:p>
            <a:pPr algn="ctr"/>
            <a:r>
              <a:rPr lang="en-IN" sz="4800" b="1" dirty="0">
                <a:solidFill>
                  <a:schemeClr val="bg1"/>
                </a:solidFill>
              </a:rPr>
              <a:t>HELMET DETECTION MODEL</a:t>
            </a:r>
          </a:p>
        </p:txBody>
      </p:sp>
      <p:sp>
        <p:nvSpPr>
          <p:cNvPr id="5" name="TextBox 4">
            <a:extLst>
              <a:ext uri="{FF2B5EF4-FFF2-40B4-BE49-F238E27FC236}">
                <a16:creationId xmlns:a16="http://schemas.microsoft.com/office/drawing/2014/main" id="{5B3E79F2-8AEF-496B-9DFF-2542CAE3F3DC}"/>
              </a:ext>
            </a:extLst>
          </p:cNvPr>
          <p:cNvSpPr txBox="1"/>
          <p:nvPr/>
        </p:nvSpPr>
        <p:spPr>
          <a:xfrm>
            <a:off x="907026" y="1541206"/>
            <a:ext cx="10139516" cy="707886"/>
          </a:xfrm>
          <a:prstGeom prst="rect">
            <a:avLst/>
          </a:prstGeom>
          <a:noFill/>
        </p:spPr>
        <p:txBody>
          <a:bodyPr wrap="square" rtlCol="0">
            <a:spAutoFit/>
          </a:bodyPr>
          <a:lstStyle/>
          <a:p>
            <a:pPr algn="ctr"/>
            <a:r>
              <a:rPr lang="en-IN" sz="2000" b="1" dirty="0">
                <a:solidFill>
                  <a:schemeClr val="bg1"/>
                </a:solidFill>
              </a:rPr>
              <a:t>THE MODEL IDENTIFIES A PERSON </a:t>
            </a:r>
            <a:r>
              <a:rPr lang="en-IN" sz="2000" b="1" dirty="0">
                <a:solidFill>
                  <a:schemeClr val="accent5"/>
                </a:solidFill>
              </a:rPr>
              <a:t>WITH HELMET </a:t>
            </a:r>
            <a:r>
              <a:rPr lang="en-IN" sz="2000" b="1" dirty="0">
                <a:solidFill>
                  <a:schemeClr val="bg1"/>
                </a:solidFill>
              </a:rPr>
              <a:t>AND MENTIONS IT ABOVE THE GREEN BOX AS SEEN IN THE VIDEO BELOW.</a:t>
            </a:r>
          </a:p>
        </p:txBody>
      </p:sp>
      <p:pic>
        <p:nvPicPr>
          <p:cNvPr id="10" name="helmetdetect - Copy">
            <a:hlinkClick r:id="" action="ppaction://media"/>
            <a:extLst>
              <a:ext uri="{FF2B5EF4-FFF2-40B4-BE49-F238E27FC236}">
                <a16:creationId xmlns:a16="http://schemas.microsoft.com/office/drawing/2014/main" id="{FE3EE046-80EF-454B-AE79-BBB6830FF81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08915" y="2457840"/>
            <a:ext cx="6535737" cy="3649662"/>
          </a:xfrm>
        </p:spPr>
      </p:pic>
    </p:spTree>
    <p:extLst>
      <p:ext uri="{BB962C8B-B14F-4D97-AF65-F5344CB8AC3E}">
        <p14:creationId xmlns:p14="http://schemas.microsoft.com/office/powerpoint/2010/main" val="275972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D48D-8A26-4878-9A94-664B8483FCB5}"/>
              </a:ext>
            </a:extLst>
          </p:cNvPr>
          <p:cNvSpPr>
            <a:spLocks noGrp="1"/>
          </p:cNvSpPr>
          <p:nvPr>
            <p:ph type="title"/>
          </p:nvPr>
        </p:nvSpPr>
        <p:spPr>
          <a:xfrm>
            <a:off x="582284" y="1334218"/>
            <a:ext cx="11310667" cy="3410309"/>
          </a:xfrm>
        </p:spPr>
        <p:txBody>
          <a:bodyPr>
            <a:normAutofit/>
          </a:bodyPr>
          <a:lstStyle/>
          <a:p>
            <a:r>
              <a:rPr lang="en-GB" dirty="0"/>
              <a:t>making software which can analyze different types of videos taken by HD camera / Drone / Robotic tools.</a:t>
            </a:r>
            <a:endParaRPr lang="en-IN" dirty="0"/>
          </a:p>
        </p:txBody>
      </p:sp>
      <p:sp>
        <p:nvSpPr>
          <p:cNvPr id="3" name="Title 1">
            <a:extLst>
              <a:ext uri="{FF2B5EF4-FFF2-40B4-BE49-F238E27FC236}">
                <a16:creationId xmlns:a16="http://schemas.microsoft.com/office/drawing/2014/main" id="{63E8EDF0-774D-422C-9717-B1030B98E3CE}"/>
              </a:ext>
            </a:extLst>
          </p:cNvPr>
          <p:cNvSpPr txBox="1">
            <a:spLocks/>
          </p:cNvSpPr>
          <p:nvPr/>
        </p:nvSpPr>
        <p:spPr>
          <a:xfrm>
            <a:off x="582284" y="4123426"/>
            <a:ext cx="11241655" cy="2024331"/>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video can analyze WHETHER OR NOT A PERSON has </a:t>
            </a:r>
            <a:r>
              <a:rPr lang="en-GB" dirty="0">
                <a:solidFill>
                  <a:schemeClr val="accent5"/>
                </a:solidFill>
              </a:rPr>
              <a:t>safety equipment </a:t>
            </a:r>
            <a:r>
              <a:rPr lang="en-GB" dirty="0"/>
              <a:t>WITH THEM, or software can analyze </a:t>
            </a:r>
            <a:r>
              <a:rPr lang="en-GB" dirty="0">
                <a:solidFill>
                  <a:schemeClr val="accent5"/>
                </a:solidFill>
              </a:rPr>
              <a:t>pipe cracks</a:t>
            </a:r>
            <a:r>
              <a:rPr lang="en-GB" dirty="0"/>
              <a:t>, etc.</a:t>
            </a:r>
            <a:br>
              <a:rPr lang="en-GB" dirty="0"/>
            </a:br>
            <a:endParaRPr lang="en-IN" dirty="0"/>
          </a:p>
        </p:txBody>
      </p:sp>
      <p:sp>
        <p:nvSpPr>
          <p:cNvPr id="4" name="TextBox 3">
            <a:extLst>
              <a:ext uri="{FF2B5EF4-FFF2-40B4-BE49-F238E27FC236}">
                <a16:creationId xmlns:a16="http://schemas.microsoft.com/office/drawing/2014/main" id="{2A505C0B-8778-4EBE-BE97-76A79F556327}"/>
              </a:ext>
            </a:extLst>
          </p:cNvPr>
          <p:cNvSpPr txBox="1"/>
          <p:nvPr/>
        </p:nvSpPr>
        <p:spPr>
          <a:xfrm>
            <a:off x="2967487" y="862642"/>
            <a:ext cx="5055079" cy="830997"/>
          </a:xfrm>
          <a:prstGeom prst="rect">
            <a:avLst/>
          </a:prstGeom>
          <a:noFill/>
        </p:spPr>
        <p:txBody>
          <a:bodyPr wrap="square" rtlCol="0">
            <a:spAutoFit/>
          </a:bodyPr>
          <a:lstStyle/>
          <a:p>
            <a:pPr algn="ctr"/>
            <a:r>
              <a:rPr lang="en-IN" sz="4800" b="1" dirty="0">
                <a:solidFill>
                  <a:schemeClr val="accent5"/>
                </a:solidFill>
              </a:rPr>
              <a:t>OUR AIM</a:t>
            </a:r>
          </a:p>
        </p:txBody>
      </p:sp>
    </p:spTree>
    <p:extLst>
      <p:ext uri="{BB962C8B-B14F-4D97-AF65-F5344CB8AC3E}">
        <p14:creationId xmlns:p14="http://schemas.microsoft.com/office/powerpoint/2010/main" val="2118861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05B338-FEB7-4FDF-ADCE-8E6E23CFA821}"/>
              </a:ext>
            </a:extLst>
          </p:cNvPr>
          <p:cNvPicPr>
            <a:picLocks noChangeAspect="1"/>
          </p:cNvPicPr>
          <p:nvPr/>
        </p:nvPicPr>
        <p:blipFill>
          <a:blip r:embed="rId2"/>
          <a:stretch>
            <a:fillRect/>
          </a:stretch>
        </p:blipFill>
        <p:spPr>
          <a:xfrm>
            <a:off x="-573136" y="-94710"/>
            <a:ext cx="12765136" cy="7047419"/>
          </a:xfrm>
          <a:prstGeom prst="rect">
            <a:avLst/>
          </a:prstGeom>
        </p:spPr>
      </p:pic>
      <p:sp>
        <p:nvSpPr>
          <p:cNvPr id="7" name="Content Placeholder 6">
            <a:extLst>
              <a:ext uri="{FF2B5EF4-FFF2-40B4-BE49-F238E27FC236}">
                <a16:creationId xmlns:a16="http://schemas.microsoft.com/office/drawing/2014/main" id="{B36DFC48-2AE4-4CE0-A3AE-072B6A0043E8}"/>
              </a:ext>
            </a:extLst>
          </p:cNvPr>
          <p:cNvSpPr>
            <a:spLocks noGrp="1"/>
          </p:cNvSpPr>
          <p:nvPr>
            <p:ph idx="1"/>
          </p:nvPr>
        </p:nvSpPr>
        <p:spPr>
          <a:xfrm>
            <a:off x="6590491" y="4464996"/>
            <a:ext cx="5410198" cy="2726987"/>
          </a:xfrm>
        </p:spPr>
        <p:txBody>
          <a:bodyPr>
            <a:normAutofit/>
          </a:bodyPr>
          <a:lstStyle/>
          <a:p>
            <a:pPr algn="ctr"/>
            <a:r>
              <a:rPr lang="en-IN" sz="2400" b="1" dirty="0">
                <a:solidFill>
                  <a:schemeClr val="bg1"/>
                </a:solidFill>
              </a:rPr>
              <a:t>YOLO BASED MODEL TO DETECT JACKET . MODEL CLASSIFIES THE IMAGE OF PERSON WEARING JACKET OR PERSON WITHOUT JACKET.</a:t>
            </a:r>
          </a:p>
          <a:p>
            <a:endParaRPr lang="en-IN" dirty="0"/>
          </a:p>
        </p:txBody>
      </p:sp>
      <p:sp>
        <p:nvSpPr>
          <p:cNvPr id="9" name="Title 8">
            <a:extLst>
              <a:ext uri="{FF2B5EF4-FFF2-40B4-BE49-F238E27FC236}">
                <a16:creationId xmlns:a16="http://schemas.microsoft.com/office/drawing/2014/main" id="{B45C908B-8B39-4153-9756-4C221A5A000D}"/>
              </a:ext>
            </a:extLst>
          </p:cNvPr>
          <p:cNvSpPr>
            <a:spLocks noGrp="1"/>
          </p:cNvSpPr>
          <p:nvPr>
            <p:ph type="title"/>
          </p:nvPr>
        </p:nvSpPr>
        <p:spPr>
          <a:xfrm>
            <a:off x="3098260" y="728876"/>
            <a:ext cx="10131425" cy="1456267"/>
          </a:xfrm>
        </p:spPr>
        <p:txBody>
          <a:bodyPr>
            <a:normAutofit/>
          </a:bodyPr>
          <a:lstStyle/>
          <a:p>
            <a:r>
              <a:rPr lang="en-IN" sz="4800" b="1" dirty="0">
                <a:solidFill>
                  <a:schemeClr val="bg1"/>
                </a:solidFill>
              </a:rPr>
              <a:t>JACKET DETECTION</a:t>
            </a:r>
          </a:p>
        </p:txBody>
      </p:sp>
    </p:spTree>
    <p:extLst>
      <p:ext uri="{BB962C8B-B14F-4D97-AF65-F5344CB8AC3E}">
        <p14:creationId xmlns:p14="http://schemas.microsoft.com/office/powerpoint/2010/main" val="1916146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08C7B-D8C1-4ACB-B8E0-B7A93C5DAC01}"/>
              </a:ext>
            </a:extLst>
          </p:cNvPr>
          <p:cNvSpPr>
            <a:spLocks noGrp="1"/>
          </p:cNvSpPr>
          <p:nvPr>
            <p:ph type="title"/>
          </p:nvPr>
        </p:nvSpPr>
        <p:spPr>
          <a:xfrm>
            <a:off x="737420" y="233517"/>
            <a:ext cx="10131425" cy="1456267"/>
          </a:xfrm>
        </p:spPr>
        <p:txBody>
          <a:bodyPr>
            <a:normAutofit/>
          </a:bodyPr>
          <a:lstStyle/>
          <a:p>
            <a:pPr algn="ctr"/>
            <a:r>
              <a:rPr lang="en-IN" sz="4800" b="1" dirty="0">
                <a:solidFill>
                  <a:schemeClr val="bg1"/>
                </a:solidFill>
              </a:rPr>
              <a:t>JACKET DETECTION MODEL</a:t>
            </a:r>
          </a:p>
        </p:txBody>
      </p:sp>
      <p:pic>
        <p:nvPicPr>
          <p:cNvPr id="4" name="output_jacket">
            <a:hlinkClick r:id="" action="ppaction://media"/>
            <a:extLst>
              <a:ext uri="{FF2B5EF4-FFF2-40B4-BE49-F238E27FC236}">
                <a16:creationId xmlns:a16="http://schemas.microsoft.com/office/drawing/2014/main" id="{54D35DDC-633C-48D7-90DB-60F959CEBE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74001" y="2256502"/>
            <a:ext cx="3910780" cy="3910780"/>
          </a:xfrm>
          <a:prstGeom prst="rect">
            <a:avLst/>
          </a:prstGeom>
        </p:spPr>
      </p:pic>
      <p:sp>
        <p:nvSpPr>
          <p:cNvPr id="5" name="TextBox 4">
            <a:extLst>
              <a:ext uri="{FF2B5EF4-FFF2-40B4-BE49-F238E27FC236}">
                <a16:creationId xmlns:a16="http://schemas.microsoft.com/office/drawing/2014/main" id="{2C43DB62-0DF5-48E1-BB99-6577FF773862}"/>
              </a:ext>
            </a:extLst>
          </p:cNvPr>
          <p:cNvSpPr txBox="1"/>
          <p:nvPr/>
        </p:nvSpPr>
        <p:spPr>
          <a:xfrm>
            <a:off x="250723" y="1460091"/>
            <a:ext cx="11643851" cy="707886"/>
          </a:xfrm>
          <a:prstGeom prst="rect">
            <a:avLst/>
          </a:prstGeom>
          <a:noFill/>
        </p:spPr>
        <p:txBody>
          <a:bodyPr wrap="square" rtlCol="0">
            <a:spAutoFit/>
          </a:bodyPr>
          <a:lstStyle/>
          <a:p>
            <a:pPr algn="ctr"/>
            <a:r>
              <a:rPr lang="en-IN" sz="2000" b="1" dirty="0">
                <a:solidFill>
                  <a:schemeClr val="bg1"/>
                </a:solidFill>
              </a:rPr>
              <a:t>THE MODEL IDENTIFIES PEOPLE </a:t>
            </a:r>
            <a:r>
              <a:rPr lang="en-IN" sz="2000" b="1" dirty="0">
                <a:solidFill>
                  <a:schemeClr val="accent5"/>
                </a:solidFill>
              </a:rPr>
              <a:t>WITHOUT JACKET </a:t>
            </a:r>
            <a:r>
              <a:rPr lang="en-IN" sz="2000" b="1" dirty="0">
                <a:solidFill>
                  <a:schemeClr val="bg1"/>
                </a:solidFill>
              </a:rPr>
              <a:t>BY SURROUNDING THE FRAME WITH BLUE COLOUR BOX , ELSE IT SURROUNDS IT WITH BLACK COLOUR BOX ,AS SEEN IN THE VIDEO BELOW.</a:t>
            </a:r>
          </a:p>
        </p:txBody>
      </p:sp>
    </p:spTree>
    <p:extLst>
      <p:ext uri="{BB962C8B-B14F-4D97-AF65-F5344CB8AC3E}">
        <p14:creationId xmlns:p14="http://schemas.microsoft.com/office/powerpoint/2010/main" val="294992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229A8F-4411-4C57-BA0C-54CD0846BC70}"/>
              </a:ext>
            </a:extLst>
          </p:cNvPr>
          <p:cNvPicPr>
            <a:picLocks noChangeAspect="1"/>
          </p:cNvPicPr>
          <p:nvPr/>
        </p:nvPicPr>
        <p:blipFill>
          <a:blip r:embed="rId2"/>
          <a:stretch>
            <a:fillRect/>
          </a:stretch>
        </p:blipFill>
        <p:spPr>
          <a:xfrm>
            <a:off x="0" y="1"/>
            <a:ext cx="12192000" cy="6858000"/>
          </a:xfrm>
          <a:prstGeom prst="rect">
            <a:avLst/>
          </a:prstGeom>
        </p:spPr>
      </p:pic>
      <p:sp>
        <p:nvSpPr>
          <p:cNvPr id="4" name="TextBox 3">
            <a:extLst>
              <a:ext uri="{FF2B5EF4-FFF2-40B4-BE49-F238E27FC236}">
                <a16:creationId xmlns:a16="http://schemas.microsoft.com/office/drawing/2014/main" id="{F59B3458-9A5D-42B6-B447-7D026F2DA53D}"/>
              </a:ext>
            </a:extLst>
          </p:cNvPr>
          <p:cNvSpPr txBox="1"/>
          <p:nvPr/>
        </p:nvSpPr>
        <p:spPr>
          <a:xfrm>
            <a:off x="3729487" y="0"/>
            <a:ext cx="4733026" cy="461665"/>
          </a:xfrm>
          <a:prstGeom prst="rect">
            <a:avLst/>
          </a:prstGeom>
          <a:noFill/>
        </p:spPr>
        <p:txBody>
          <a:bodyPr wrap="square" rtlCol="0">
            <a:spAutoFit/>
          </a:bodyPr>
          <a:lstStyle/>
          <a:p>
            <a:r>
              <a:rPr lang="en-IN" sz="2400" b="1" dirty="0">
                <a:solidFill>
                  <a:schemeClr val="bg1"/>
                </a:solidFill>
              </a:rPr>
              <a:t>INTERNAL PIPE CRACK DETECTION</a:t>
            </a:r>
          </a:p>
        </p:txBody>
      </p:sp>
      <p:sp>
        <p:nvSpPr>
          <p:cNvPr id="5" name="TextBox 4">
            <a:extLst>
              <a:ext uri="{FF2B5EF4-FFF2-40B4-BE49-F238E27FC236}">
                <a16:creationId xmlns:a16="http://schemas.microsoft.com/office/drawing/2014/main" id="{DC97F67E-8FF1-4999-9BF3-F795E6AB385C}"/>
              </a:ext>
            </a:extLst>
          </p:cNvPr>
          <p:cNvSpPr txBox="1"/>
          <p:nvPr/>
        </p:nvSpPr>
        <p:spPr>
          <a:xfrm>
            <a:off x="649857" y="6366294"/>
            <a:ext cx="11260347" cy="369332"/>
          </a:xfrm>
          <a:prstGeom prst="rect">
            <a:avLst/>
          </a:prstGeom>
          <a:noFill/>
        </p:spPr>
        <p:txBody>
          <a:bodyPr wrap="square" rtlCol="0">
            <a:spAutoFit/>
          </a:bodyPr>
          <a:lstStyle/>
          <a:p>
            <a:pPr lvl="0"/>
            <a:r>
              <a:rPr lang="en-IN" b="1" dirty="0">
                <a:solidFill>
                  <a:schemeClr val="bg1"/>
                </a:solidFill>
              </a:rPr>
              <a:t>USING IN-LINE LASER THERMOGRAPHY AT ELEVATED TEMPERATURE FOR INTERNAL PIPE CRACK DETECTION.</a:t>
            </a:r>
          </a:p>
        </p:txBody>
      </p:sp>
    </p:spTree>
    <p:extLst>
      <p:ext uri="{BB962C8B-B14F-4D97-AF65-F5344CB8AC3E}">
        <p14:creationId xmlns:p14="http://schemas.microsoft.com/office/powerpoint/2010/main" val="4191959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85FE-886A-43D8-92C3-29E044DDACC9}"/>
              </a:ext>
            </a:extLst>
          </p:cNvPr>
          <p:cNvSpPr>
            <a:spLocks noGrp="1"/>
          </p:cNvSpPr>
          <p:nvPr>
            <p:ph type="title"/>
          </p:nvPr>
        </p:nvSpPr>
        <p:spPr>
          <a:xfrm>
            <a:off x="715298" y="0"/>
            <a:ext cx="10131425" cy="1456267"/>
          </a:xfrm>
        </p:spPr>
        <p:txBody>
          <a:bodyPr>
            <a:normAutofit/>
          </a:bodyPr>
          <a:lstStyle/>
          <a:p>
            <a:pPr algn="ctr"/>
            <a:r>
              <a:rPr lang="en-IN" sz="4000" b="1" dirty="0">
                <a:solidFill>
                  <a:schemeClr val="bg1"/>
                </a:solidFill>
              </a:rPr>
              <a:t>Internal pipe crack detection model</a:t>
            </a:r>
          </a:p>
        </p:txBody>
      </p:sp>
      <p:pic>
        <p:nvPicPr>
          <p:cNvPr id="4" name="video-crack">
            <a:hlinkClick r:id="" action="ppaction://media"/>
            <a:extLst>
              <a:ext uri="{FF2B5EF4-FFF2-40B4-BE49-F238E27FC236}">
                <a16:creationId xmlns:a16="http://schemas.microsoft.com/office/drawing/2014/main" id="{E070ED0B-9AD7-4CB4-A796-D7CD55FD8B5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541128" y="1940642"/>
            <a:ext cx="2984091" cy="2984090"/>
          </a:xfrm>
        </p:spPr>
      </p:pic>
      <p:sp>
        <p:nvSpPr>
          <p:cNvPr id="5" name="TextBox 4">
            <a:extLst>
              <a:ext uri="{FF2B5EF4-FFF2-40B4-BE49-F238E27FC236}">
                <a16:creationId xmlns:a16="http://schemas.microsoft.com/office/drawing/2014/main" id="{265B7713-A62F-4895-9AAD-82AC73826ABD}"/>
              </a:ext>
            </a:extLst>
          </p:cNvPr>
          <p:cNvSpPr txBox="1"/>
          <p:nvPr/>
        </p:nvSpPr>
        <p:spPr>
          <a:xfrm>
            <a:off x="2295577" y="1329122"/>
            <a:ext cx="3362632" cy="369332"/>
          </a:xfrm>
          <a:prstGeom prst="rect">
            <a:avLst/>
          </a:prstGeom>
          <a:noFill/>
        </p:spPr>
        <p:txBody>
          <a:bodyPr wrap="square" rtlCol="0">
            <a:spAutoFit/>
          </a:bodyPr>
          <a:lstStyle/>
          <a:p>
            <a:pPr algn="ctr"/>
            <a:r>
              <a:rPr lang="en-IN" b="1" dirty="0">
                <a:solidFill>
                  <a:schemeClr val="accent5"/>
                </a:solidFill>
              </a:rPr>
              <a:t>INPUT VIDEO </a:t>
            </a:r>
          </a:p>
        </p:txBody>
      </p:sp>
      <p:pic>
        <p:nvPicPr>
          <p:cNvPr id="6" name="video-crack-detected">
            <a:hlinkClick r:id="" action="ppaction://media"/>
            <a:extLst>
              <a:ext uri="{FF2B5EF4-FFF2-40B4-BE49-F238E27FC236}">
                <a16:creationId xmlns:a16="http://schemas.microsoft.com/office/drawing/2014/main" id="{0104D701-CA16-4C3F-A707-B631119889A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79342" y="1940642"/>
            <a:ext cx="2976716" cy="2976716"/>
          </a:xfrm>
          <a:prstGeom prst="rect">
            <a:avLst/>
          </a:prstGeom>
        </p:spPr>
      </p:pic>
      <p:sp>
        <p:nvSpPr>
          <p:cNvPr id="7" name="TextBox 6">
            <a:extLst>
              <a:ext uri="{FF2B5EF4-FFF2-40B4-BE49-F238E27FC236}">
                <a16:creationId xmlns:a16="http://schemas.microsoft.com/office/drawing/2014/main" id="{03A9DB6A-8B9B-4E9F-9068-328D101F5030}"/>
              </a:ext>
            </a:extLst>
          </p:cNvPr>
          <p:cNvSpPr txBox="1"/>
          <p:nvPr/>
        </p:nvSpPr>
        <p:spPr>
          <a:xfrm>
            <a:off x="7484091" y="1296100"/>
            <a:ext cx="3362632" cy="369332"/>
          </a:xfrm>
          <a:prstGeom prst="rect">
            <a:avLst/>
          </a:prstGeom>
          <a:noFill/>
        </p:spPr>
        <p:txBody>
          <a:bodyPr wrap="square" rtlCol="0">
            <a:spAutoFit/>
          </a:bodyPr>
          <a:lstStyle/>
          <a:p>
            <a:r>
              <a:rPr lang="en-IN" b="1" dirty="0">
                <a:solidFill>
                  <a:schemeClr val="accent5"/>
                </a:solidFill>
              </a:rPr>
              <a:t>OUTPUT VIDEO</a:t>
            </a:r>
          </a:p>
        </p:txBody>
      </p:sp>
      <p:sp>
        <p:nvSpPr>
          <p:cNvPr id="9" name="TextBox 8">
            <a:extLst>
              <a:ext uri="{FF2B5EF4-FFF2-40B4-BE49-F238E27FC236}">
                <a16:creationId xmlns:a16="http://schemas.microsoft.com/office/drawing/2014/main" id="{EA247742-F900-4C16-BCD5-682C6C228200}"/>
              </a:ext>
            </a:extLst>
          </p:cNvPr>
          <p:cNvSpPr txBox="1"/>
          <p:nvPr/>
        </p:nvSpPr>
        <p:spPr>
          <a:xfrm>
            <a:off x="412955" y="5272548"/>
            <a:ext cx="11164529" cy="1015663"/>
          </a:xfrm>
          <a:prstGeom prst="rect">
            <a:avLst/>
          </a:prstGeom>
          <a:noFill/>
        </p:spPr>
        <p:txBody>
          <a:bodyPr wrap="square" rtlCol="0">
            <a:spAutoFit/>
          </a:bodyPr>
          <a:lstStyle/>
          <a:p>
            <a:pPr algn="ctr"/>
            <a:r>
              <a:rPr lang="en-IN" sz="2000" b="1" dirty="0">
                <a:solidFill>
                  <a:schemeClr val="bg1"/>
                </a:solidFill>
              </a:rPr>
              <a:t>THE INPUT VIDEO IS TAKEN BY INFRARED MAPPING OF THE INSIDE OF THE PIPE. WHEREVER THERE IS A CRACK,THAT AREA WILL TURN RED AND THE ACCORDING COORDINATES OF THE CRACK IS DISPLAYED IN THE OUTPUT VIDEO .</a:t>
            </a:r>
          </a:p>
        </p:txBody>
      </p:sp>
    </p:spTree>
    <p:extLst>
      <p:ext uri="{BB962C8B-B14F-4D97-AF65-F5344CB8AC3E}">
        <p14:creationId xmlns:p14="http://schemas.microsoft.com/office/powerpoint/2010/main" val="78254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96A9F-2449-4BF2-9557-27654504DAC9}"/>
              </a:ext>
            </a:extLst>
          </p:cNvPr>
          <p:cNvSpPr>
            <a:spLocks noGrp="1"/>
          </p:cNvSpPr>
          <p:nvPr>
            <p:ph type="title"/>
          </p:nvPr>
        </p:nvSpPr>
        <p:spPr>
          <a:xfrm>
            <a:off x="3454949" y="319548"/>
            <a:ext cx="4938621" cy="1184695"/>
          </a:xfrm>
        </p:spPr>
        <p:txBody>
          <a:bodyPr/>
          <a:lstStyle/>
          <a:p>
            <a:pPr algn="ctr"/>
            <a:r>
              <a:rPr lang="en-IN" sz="5400" b="1" dirty="0"/>
              <a:t>What we wish?</a:t>
            </a:r>
            <a:endParaRPr lang="en-IN" sz="4800" dirty="0">
              <a:solidFill>
                <a:schemeClr val="accent5"/>
              </a:solidFill>
            </a:endParaRPr>
          </a:p>
        </p:txBody>
      </p:sp>
      <p:pic>
        <p:nvPicPr>
          <p:cNvPr id="5" name="Picture 4">
            <a:extLst>
              <a:ext uri="{FF2B5EF4-FFF2-40B4-BE49-F238E27FC236}">
                <a16:creationId xmlns:a16="http://schemas.microsoft.com/office/drawing/2014/main" id="{823BF37C-4D5D-4FBA-BEA1-BADA36A74F37}"/>
              </a:ext>
            </a:extLst>
          </p:cNvPr>
          <p:cNvPicPr>
            <a:picLocks noChangeAspect="1"/>
          </p:cNvPicPr>
          <p:nvPr/>
        </p:nvPicPr>
        <p:blipFill>
          <a:blip r:embed="rId2"/>
          <a:stretch>
            <a:fillRect/>
          </a:stretch>
        </p:blipFill>
        <p:spPr>
          <a:xfrm>
            <a:off x="1262053" y="1569179"/>
            <a:ext cx="3700779" cy="3926873"/>
          </a:xfrm>
          <a:prstGeom prst="rect">
            <a:avLst/>
          </a:prstGeom>
        </p:spPr>
      </p:pic>
      <p:sp>
        <p:nvSpPr>
          <p:cNvPr id="3" name="TextBox 2">
            <a:extLst>
              <a:ext uri="{FF2B5EF4-FFF2-40B4-BE49-F238E27FC236}">
                <a16:creationId xmlns:a16="http://schemas.microsoft.com/office/drawing/2014/main" id="{5A6D9904-CDA4-42E8-B6B7-4F5984B60CEF}"/>
              </a:ext>
            </a:extLst>
          </p:cNvPr>
          <p:cNvSpPr txBox="1"/>
          <p:nvPr/>
        </p:nvSpPr>
        <p:spPr>
          <a:xfrm>
            <a:off x="960408" y="5704936"/>
            <a:ext cx="3853132" cy="369332"/>
          </a:xfrm>
          <a:prstGeom prst="rect">
            <a:avLst/>
          </a:prstGeom>
          <a:noFill/>
        </p:spPr>
        <p:txBody>
          <a:bodyPr wrap="square" rtlCol="0">
            <a:spAutoFit/>
          </a:bodyPr>
          <a:lstStyle/>
          <a:p>
            <a:pPr algn="ctr"/>
            <a:r>
              <a:rPr lang="en-IN" b="1" dirty="0">
                <a:solidFill>
                  <a:schemeClr val="accent5"/>
                </a:solidFill>
              </a:rPr>
              <a:t>WORKER SAFETY </a:t>
            </a:r>
          </a:p>
        </p:txBody>
      </p:sp>
      <p:sp>
        <p:nvSpPr>
          <p:cNvPr id="4" name="TextBox 3">
            <a:extLst>
              <a:ext uri="{FF2B5EF4-FFF2-40B4-BE49-F238E27FC236}">
                <a16:creationId xmlns:a16="http://schemas.microsoft.com/office/drawing/2014/main" id="{7B82682C-03E9-41E9-BB5F-BF9857F33FAD}"/>
              </a:ext>
            </a:extLst>
          </p:cNvPr>
          <p:cNvSpPr txBox="1"/>
          <p:nvPr/>
        </p:nvSpPr>
        <p:spPr>
          <a:xfrm>
            <a:off x="6423804" y="5658928"/>
            <a:ext cx="4733026" cy="646331"/>
          </a:xfrm>
          <a:prstGeom prst="rect">
            <a:avLst/>
          </a:prstGeom>
          <a:noFill/>
        </p:spPr>
        <p:txBody>
          <a:bodyPr wrap="square" rtlCol="0">
            <a:spAutoFit/>
          </a:bodyPr>
          <a:lstStyle/>
          <a:p>
            <a:pPr algn="ctr"/>
            <a:r>
              <a:rPr lang="en-IN" b="1" dirty="0">
                <a:solidFill>
                  <a:schemeClr val="accent5"/>
                </a:solidFill>
              </a:rPr>
              <a:t>EARLY PIPE CRACK DETECTION TO AVOID COMPANY LOSSES.</a:t>
            </a:r>
          </a:p>
        </p:txBody>
      </p:sp>
      <p:pic>
        <p:nvPicPr>
          <p:cNvPr id="8" name="Picture 7">
            <a:extLst>
              <a:ext uri="{FF2B5EF4-FFF2-40B4-BE49-F238E27FC236}">
                <a16:creationId xmlns:a16="http://schemas.microsoft.com/office/drawing/2014/main" id="{E89BFCB0-22DA-4953-A3DD-DB6D912EC28C}"/>
              </a:ext>
            </a:extLst>
          </p:cNvPr>
          <p:cNvPicPr>
            <a:picLocks noChangeAspect="1"/>
          </p:cNvPicPr>
          <p:nvPr/>
        </p:nvPicPr>
        <p:blipFill>
          <a:blip r:embed="rId3"/>
          <a:stretch>
            <a:fillRect/>
          </a:stretch>
        </p:blipFill>
        <p:spPr>
          <a:xfrm>
            <a:off x="6844133" y="1569180"/>
            <a:ext cx="4025428" cy="3719640"/>
          </a:xfrm>
          <a:prstGeom prst="rect">
            <a:avLst/>
          </a:prstGeom>
        </p:spPr>
      </p:pic>
    </p:spTree>
    <p:extLst>
      <p:ext uri="{BB962C8B-B14F-4D97-AF65-F5344CB8AC3E}">
        <p14:creationId xmlns:p14="http://schemas.microsoft.com/office/powerpoint/2010/main" val="1051910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2E484-8328-4169-AF9F-DBB4EBD7E1A6}"/>
              </a:ext>
            </a:extLst>
          </p:cNvPr>
          <p:cNvSpPr>
            <a:spLocks noGrp="1"/>
          </p:cNvSpPr>
          <p:nvPr>
            <p:ph type="title"/>
          </p:nvPr>
        </p:nvSpPr>
        <p:spPr>
          <a:xfrm>
            <a:off x="119536" y="2094827"/>
            <a:ext cx="5329686" cy="2145102"/>
          </a:xfrm>
        </p:spPr>
        <p:txBody>
          <a:bodyPr/>
          <a:lstStyle/>
          <a:p>
            <a:r>
              <a:rPr lang="en-IN" sz="4800" b="1" dirty="0"/>
              <a:t>Saving lives.</a:t>
            </a:r>
            <a:br>
              <a:rPr lang="en-IN" sz="4800" b="1" dirty="0"/>
            </a:br>
            <a:r>
              <a:rPr lang="en-IN" sz="4800" b="1" dirty="0">
                <a:solidFill>
                  <a:schemeClr val="accent5"/>
                </a:solidFill>
              </a:rPr>
              <a:t>Spreading smiles.</a:t>
            </a:r>
            <a:endParaRPr lang="en-IN" dirty="0">
              <a:solidFill>
                <a:schemeClr val="accent5"/>
              </a:solidFill>
            </a:endParaRPr>
          </a:p>
        </p:txBody>
      </p:sp>
      <p:pic>
        <p:nvPicPr>
          <p:cNvPr id="7" name="Picture 6">
            <a:extLst>
              <a:ext uri="{FF2B5EF4-FFF2-40B4-BE49-F238E27FC236}">
                <a16:creationId xmlns:a16="http://schemas.microsoft.com/office/drawing/2014/main" id="{5D092FD8-FA56-4ED6-A8BF-D61F62AC374C}"/>
              </a:ext>
            </a:extLst>
          </p:cNvPr>
          <p:cNvPicPr>
            <a:picLocks noChangeAspect="1"/>
          </p:cNvPicPr>
          <p:nvPr/>
        </p:nvPicPr>
        <p:blipFill>
          <a:blip r:embed="rId2"/>
          <a:stretch>
            <a:fillRect/>
          </a:stretch>
        </p:blipFill>
        <p:spPr>
          <a:xfrm>
            <a:off x="5449222" y="734125"/>
            <a:ext cx="6452727" cy="5389749"/>
          </a:xfrm>
          <a:prstGeom prst="rect">
            <a:avLst/>
          </a:prstGeom>
        </p:spPr>
      </p:pic>
    </p:spTree>
    <p:extLst>
      <p:ext uri="{BB962C8B-B14F-4D97-AF65-F5344CB8AC3E}">
        <p14:creationId xmlns:p14="http://schemas.microsoft.com/office/powerpoint/2010/main" val="2440359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AC7F-CABB-4DD3-8F40-395BE1C04ED6}"/>
              </a:ext>
            </a:extLst>
          </p:cNvPr>
          <p:cNvSpPr>
            <a:spLocks noGrp="1"/>
          </p:cNvSpPr>
          <p:nvPr>
            <p:ph type="title"/>
          </p:nvPr>
        </p:nvSpPr>
        <p:spPr>
          <a:xfrm>
            <a:off x="680051" y="833888"/>
            <a:ext cx="11074878" cy="4968815"/>
          </a:xfrm>
        </p:spPr>
        <p:txBody>
          <a:bodyPr>
            <a:normAutofit/>
          </a:bodyPr>
          <a:lstStyle/>
          <a:p>
            <a:r>
              <a:rPr lang="en-GB" sz="5400" b="1" dirty="0"/>
              <a:t>What does this software do?</a:t>
            </a:r>
            <a:endParaRPr lang="en-IN" sz="5400" b="1" dirty="0"/>
          </a:p>
        </p:txBody>
      </p:sp>
    </p:spTree>
    <p:extLst>
      <p:ext uri="{BB962C8B-B14F-4D97-AF65-F5344CB8AC3E}">
        <p14:creationId xmlns:p14="http://schemas.microsoft.com/office/powerpoint/2010/main" val="2132272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E035-D3DE-47A9-AAF7-2CCA0DDC9892}"/>
              </a:ext>
            </a:extLst>
          </p:cNvPr>
          <p:cNvSpPr>
            <a:spLocks noGrp="1"/>
          </p:cNvSpPr>
          <p:nvPr>
            <p:ph type="title"/>
          </p:nvPr>
        </p:nvSpPr>
        <p:spPr>
          <a:xfrm>
            <a:off x="685801" y="609600"/>
            <a:ext cx="11115135" cy="5371381"/>
          </a:xfrm>
        </p:spPr>
        <p:txBody>
          <a:bodyPr>
            <a:normAutofit/>
          </a:bodyPr>
          <a:lstStyle/>
          <a:p>
            <a:r>
              <a:rPr lang="en-GB" sz="4800" dirty="0">
                <a:solidFill>
                  <a:schemeClr val="accent5"/>
                </a:solidFill>
              </a:rPr>
              <a:t>reduce the risk of accident </a:t>
            </a:r>
            <a:r>
              <a:rPr lang="en-GB" sz="4800" dirty="0"/>
              <a:t>on construction site by </a:t>
            </a:r>
            <a:r>
              <a:rPr lang="en-GB" sz="4800" dirty="0">
                <a:solidFill>
                  <a:schemeClr val="accent5"/>
                </a:solidFill>
              </a:rPr>
              <a:t>spotting defects</a:t>
            </a:r>
            <a:r>
              <a:rPr lang="en-GB" sz="4800" dirty="0"/>
              <a:t>, which are not spotted by human eye.</a:t>
            </a:r>
            <a:endParaRPr lang="en-IN" sz="4800" dirty="0"/>
          </a:p>
        </p:txBody>
      </p:sp>
    </p:spTree>
    <p:extLst>
      <p:ext uri="{BB962C8B-B14F-4D97-AF65-F5344CB8AC3E}">
        <p14:creationId xmlns:p14="http://schemas.microsoft.com/office/powerpoint/2010/main" val="2259351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6189-7B46-451E-8BB9-FB6A9EE83F9C}"/>
              </a:ext>
            </a:extLst>
          </p:cNvPr>
          <p:cNvSpPr>
            <a:spLocks noGrp="1"/>
          </p:cNvSpPr>
          <p:nvPr>
            <p:ph type="title"/>
          </p:nvPr>
        </p:nvSpPr>
        <p:spPr>
          <a:xfrm>
            <a:off x="685801" y="609600"/>
            <a:ext cx="11264659" cy="5428891"/>
          </a:xfrm>
        </p:spPr>
        <p:txBody>
          <a:bodyPr>
            <a:normAutofit/>
          </a:bodyPr>
          <a:lstStyle/>
          <a:p>
            <a:r>
              <a:rPr lang="en-GB" sz="4800" dirty="0"/>
              <a:t>Can spot defects like pipe cracks </a:t>
            </a:r>
            <a:r>
              <a:rPr lang="en-GB" sz="4800" dirty="0">
                <a:solidFill>
                  <a:schemeClr val="accent5"/>
                </a:solidFill>
              </a:rPr>
              <a:t>which can cause major trouble.</a:t>
            </a:r>
            <a:endParaRPr lang="en-IN" sz="4800" dirty="0">
              <a:solidFill>
                <a:schemeClr val="accent5"/>
              </a:solidFill>
            </a:endParaRPr>
          </a:p>
        </p:txBody>
      </p:sp>
    </p:spTree>
    <p:extLst>
      <p:ext uri="{BB962C8B-B14F-4D97-AF65-F5344CB8AC3E}">
        <p14:creationId xmlns:p14="http://schemas.microsoft.com/office/powerpoint/2010/main" val="3040811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272E-1B81-403C-AAC8-25C1690BDE37}"/>
              </a:ext>
            </a:extLst>
          </p:cNvPr>
          <p:cNvSpPr>
            <a:spLocks noGrp="1"/>
          </p:cNvSpPr>
          <p:nvPr>
            <p:ph type="title"/>
          </p:nvPr>
        </p:nvSpPr>
        <p:spPr>
          <a:xfrm>
            <a:off x="639793" y="1046671"/>
            <a:ext cx="11270410" cy="5492151"/>
          </a:xfrm>
        </p:spPr>
        <p:txBody>
          <a:bodyPr>
            <a:normAutofit/>
          </a:bodyPr>
          <a:lstStyle/>
          <a:p>
            <a:r>
              <a:rPr lang="en-GB" sz="4800" dirty="0"/>
              <a:t>No human supervisor for safety needed. </a:t>
            </a:r>
            <a:br>
              <a:rPr lang="en-GB" sz="4800" dirty="0"/>
            </a:br>
            <a:r>
              <a:rPr lang="en-GB" sz="4800" dirty="0"/>
              <a:t>construction organizing department can </a:t>
            </a:r>
            <a:r>
              <a:rPr lang="en-GB" sz="4800" dirty="0">
                <a:solidFill>
                  <a:schemeClr val="accent5"/>
                </a:solidFill>
              </a:rPr>
              <a:t>save money</a:t>
            </a:r>
            <a:r>
              <a:rPr lang="en-GB" sz="4800" dirty="0"/>
              <a:t>.</a:t>
            </a:r>
            <a:br>
              <a:rPr lang="en-GB" sz="4800" dirty="0"/>
            </a:br>
            <a:r>
              <a:rPr lang="en-GB" sz="4800" b="1" dirty="0">
                <a:solidFill>
                  <a:schemeClr val="accent5">
                    <a:lumMod val="60000"/>
                    <a:lumOff val="40000"/>
                  </a:schemeClr>
                </a:solidFill>
              </a:rPr>
              <a:t>Automation increasing company’s profit.</a:t>
            </a:r>
            <a:br>
              <a:rPr lang="en-GB" b="1" dirty="0">
                <a:solidFill>
                  <a:schemeClr val="accent5">
                    <a:lumMod val="60000"/>
                    <a:lumOff val="40000"/>
                  </a:schemeClr>
                </a:solidFill>
              </a:rPr>
            </a:br>
            <a:endParaRPr lang="en-IN" b="1" dirty="0">
              <a:solidFill>
                <a:schemeClr val="accent5">
                  <a:lumMod val="60000"/>
                  <a:lumOff val="40000"/>
                </a:schemeClr>
              </a:solidFill>
            </a:endParaRPr>
          </a:p>
        </p:txBody>
      </p:sp>
    </p:spTree>
    <p:extLst>
      <p:ext uri="{BB962C8B-B14F-4D97-AF65-F5344CB8AC3E}">
        <p14:creationId xmlns:p14="http://schemas.microsoft.com/office/powerpoint/2010/main" val="3829393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9EF5-FA42-4AF4-A378-24D802670C44}"/>
              </a:ext>
            </a:extLst>
          </p:cNvPr>
          <p:cNvSpPr>
            <a:spLocks noGrp="1"/>
          </p:cNvSpPr>
          <p:nvPr>
            <p:ph type="title"/>
          </p:nvPr>
        </p:nvSpPr>
        <p:spPr>
          <a:xfrm>
            <a:off x="1030287" y="2375139"/>
            <a:ext cx="10131425" cy="1456267"/>
          </a:xfrm>
        </p:spPr>
        <p:txBody>
          <a:bodyPr>
            <a:normAutofit/>
          </a:bodyPr>
          <a:lstStyle/>
          <a:p>
            <a:r>
              <a:rPr lang="en-IN" sz="5400" b="1" dirty="0"/>
              <a:t>How this can be achieved?</a:t>
            </a:r>
          </a:p>
        </p:txBody>
      </p:sp>
    </p:spTree>
    <p:extLst>
      <p:ext uri="{BB962C8B-B14F-4D97-AF65-F5344CB8AC3E}">
        <p14:creationId xmlns:p14="http://schemas.microsoft.com/office/powerpoint/2010/main" val="10365379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0</TotalTime>
  <Words>478</Words>
  <Application>Microsoft Office PowerPoint</Application>
  <PresentationFormat>Widescreen</PresentationFormat>
  <Paragraphs>49</Paragraphs>
  <Slides>23</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Celestial</vt:lpstr>
      <vt:lpstr>  </vt:lpstr>
      <vt:lpstr>making software which can analyze different types of videos taken by HD camera / Drone / Robotic tools.</vt:lpstr>
      <vt:lpstr>What we wish?</vt:lpstr>
      <vt:lpstr>Saving lives. Spreading smiles.</vt:lpstr>
      <vt:lpstr>What does this software do?</vt:lpstr>
      <vt:lpstr>reduce the risk of accident on construction site by spotting defects, which are not spotted by human eye.</vt:lpstr>
      <vt:lpstr>Can spot defects like pipe cracks which can cause major trouble.</vt:lpstr>
      <vt:lpstr>No human supervisor for safety needed.  construction organizing department can save money. Automation increasing company’s profit. </vt:lpstr>
      <vt:lpstr>How this can be achieved?</vt:lpstr>
      <vt:lpstr>Reprocessing the image from the dataset.  checking for contrast, brightness and normalizing it. Using image augmentation to generate more dataset. </vt:lpstr>
      <vt:lpstr>passing the pre-processed image through convolutional neural networks(U-Net, PSP Net or the One Hundred Layers Tiramisu).</vt:lpstr>
      <vt:lpstr>train large dataset of video images and take their classified output as ground truth. train these Convolutional Neural Networks (one per category of object class to predict) with Tensorflow on Nvidia Graphics processing unit(GPU). </vt:lpstr>
      <vt:lpstr>Using different video processing technique to get faster and more accurate segmentation like Mask R-CNN.</vt:lpstr>
      <vt:lpstr>WHAT IS THE OUTPUT THAT WE GOT FROM THIS SOFTWARE? </vt:lpstr>
      <vt:lpstr>HEAD COUNT</vt:lpstr>
      <vt:lpstr>CONCRETE PIPE CRACK </vt:lpstr>
      <vt:lpstr>EXTERNAL PIPE CRACK DETECTION MODEL</vt:lpstr>
      <vt:lpstr>PowerPoint Presentation</vt:lpstr>
      <vt:lpstr>HELMET DETECTION MODEL</vt:lpstr>
      <vt:lpstr>JACKET DETECTION</vt:lpstr>
      <vt:lpstr>JACKET DETECTION MODEL</vt:lpstr>
      <vt:lpstr>PowerPoint Presentation</vt:lpstr>
      <vt:lpstr>Internal pipe crack detection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Pragya Srivastava</dc:creator>
  <cp:lastModifiedBy>Pragya Srivastava</cp:lastModifiedBy>
  <cp:revision>28</cp:revision>
  <dcterms:created xsi:type="dcterms:W3CDTF">2019-03-02T04:29:54Z</dcterms:created>
  <dcterms:modified xsi:type="dcterms:W3CDTF">2019-03-03T10:26:53Z</dcterms:modified>
</cp:coreProperties>
</file>